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6"/>
  </p:notesMasterIdLst>
  <p:handoutMasterIdLst>
    <p:handoutMasterId r:id="rId27"/>
  </p:handoutMasterIdLst>
  <p:sldIdLst>
    <p:sldId id="634" r:id="rId2"/>
    <p:sldId id="525" r:id="rId3"/>
    <p:sldId id="586" r:id="rId4"/>
    <p:sldId id="256" r:id="rId5"/>
    <p:sldId id="725" r:id="rId6"/>
    <p:sldId id="526" r:id="rId7"/>
    <p:sldId id="556" r:id="rId8"/>
    <p:sldId id="698" r:id="rId9"/>
    <p:sldId id="651" r:id="rId10"/>
    <p:sldId id="679" r:id="rId11"/>
    <p:sldId id="681" r:id="rId12"/>
    <p:sldId id="683" r:id="rId13"/>
    <p:sldId id="687" r:id="rId14"/>
    <p:sldId id="688" r:id="rId15"/>
    <p:sldId id="750" r:id="rId16"/>
    <p:sldId id="689" r:id="rId17"/>
    <p:sldId id="717" r:id="rId18"/>
    <p:sldId id="544" r:id="rId19"/>
    <p:sldId id="747" r:id="rId20"/>
    <p:sldId id="751" r:id="rId21"/>
    <p:sldId id="690" r:id="rId22"/>
    <p:sldId id="691" r:id="rId23"/>
    <p:sldId id="752" r:id="rId24"/>
    <p:sldId id="748" r:id="rId25"/>
  </p:sldIdLst>
  <p:sldSz cx="9144000" cy="5143500" type="screen16x9"/>
  <p:notesSz cx="6858000" cy="9144000"/>
  <p:embeddedFontLst>
    <p:embeddedFont>
      <p:font typeface="隶书" pitchFamily="49" charset="-122"/>
      <p:regular r:id="rId28"/>
    </p:embeddedFont>
    <p:embeddedFont>
      <p:font typeface="仿宋" pitchFamily="49" charset="-122"/>
      <p:regular r:id="rId29"/>
    </p:embeddedFon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黑体" pitchFamily="49" charset="-122"/>
      <p:regular r:id="rId34"/>
    </p:embeddedFont>
    <p:embeddedFont>
      <p:font typeface="楷体" pitchFamily="49" charset="-122"/>
      <p:regular r:id="rId35"/>
    </p:embeddedFont>
    <p:embeddedFont>
      <p:font typeface="Cambria Math" pitchFamily="18" charset="0"/>
      <p:regular r:id="rId36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52">
          <p15:clr>
            <a:srgbClr val="A4A3A4"/>
          </p15:clr>
        </p15:guide>
        <p15:guide id="2" pos="285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  <p:cmAuthor id="2" name="yuan xuewei" initials="xy" lastIdx="1" clrIdx="1">
    <p:extLst>
      <p:ext uri="{19B8F6BF-5375-455C-9EA6-DF929625EA0E}">
        <p15:presenceInfo xmlns:p15="http://schemas.microsoft.com/office/powerpoint/2012/main" xmlns="" userId="26422f85900cd66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52"/>
        <p:guide pos="28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669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12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190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93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7849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2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62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9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490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1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2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9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47664" y="987574"/>
            <a:ext cx="6583680" cy="378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5.2 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解一元一次方程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利用合并同类项和移项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解一元一次方程的实际问题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34712" y="1131590"/>
            <a:ext cx="8185760" cy="362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若设新工艺的废水排量为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，则旧工艺的废水排量为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t.  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由题意得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-200=2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+100.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=100+200.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合并同类项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=300.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1,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=100.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=200,5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=500.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新工艺的废水排量为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 t,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旧工艺的废水排量为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500 t.</a:t>
            </a:r>
          </a:p>
        </p:txBody>
      </p:sp>
      <p:sp>
        <p:nvSpPr>
          <p:cNvPr id="20" name="矩形 19"/>
          <p:cNvSpPr/>
          <p:nvPr/>
        </p:nvSpPr>
        <p:spPr>
          <a:xfrm>
            <a:off x="566333" y="1223528"/>
            <a:ext cx="759647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</a:p>
        </p:txBody>
      </p:sp>
      <p:sp>
        <p:nvSpPr>
          <p:cNvPr id="21" name="云形标注 20"/>
          <p:cNvSpPr/>
          <p:nvPr/>
        </p:nvSpPr>
        <p:spPr>
          <a:xfrm>
            <a:off x="5818227" y="1923182"/>
            <a:ext cx="2651760" cy="1293495"/>
          </a:xfrm>
          <a:prstGeom prst="cloudCallout">
            <a:avLst>
              <a:gd name="adj1" fmla="val -118882"/>
              <a:gd name="adj2" fmla="val -38131"/>
            </a:avLst>
          </a:prstGeom>
          <a:solidFill>
            <a:srgbClr val="ECD9FF"/>
          </a:solidFill>
          <a:ln w="28575">
            <a:solidFill>
              <a:srgbClr val="00B05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等号两边代表哪个数量？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8661" y="1382388"/>
            <a:ext cx="7868920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问题：七年级</a:t>
            </a:r>
            <a:r>
              <a:rPr lang="en-US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班男生、女生人数之比为</a:t>
            </a:r>
            <a:r>
              <a:rPr lang="en-US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5∶3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，后来又转来了</a:t>
            </a:r>
            <a:r>
              <a:rPr lang="en-US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名女生，此时男生人数正好与女生人数相等，求原来七年级</a:t>
            </a:r>
            <a:r>
              <a:rPr lang="en-US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sz="24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班有男生多少名？女生多少名？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870626" y="3063585"/>
            <a:ext cx="6335712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思考：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①你学会如何设未知数了吗？如何设？</a:t>
            </a: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②本题中的等量关系是什么？</a:t>
            </a: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1734765" y="4170390"/>
            <a:ext cx="5112385" cy="55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70C0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男生人数</a:t>
            </a:r>
            <a:r>
              <a:rPr lang="en-US" altLang="zh-CN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原来女生人数</a:t>
            </a:r>
            <a:r>
              <a:rPr lang="en-US" altLang="zh-CN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+14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8470C44-0B29-5157-79AA-EE59FA658AEA}"/>
              </a:ext>
            </a:extLst>
          </p:cNvPr>
          <p:cNvGrpSpPr/>
          <p:nvPr/>
        </p:nvGrpSpPr>
        <p:grpSpPr>
          <a:xfrm>
            <a:off x="905801" y="987574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AFEC14AA-BD04-6EA4-8EC1-5867434DD934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:a16="http://schemas.microsoft.com/office/drawing/2014/main" xmlns="" id="{1638A490-5DA3-3AA3-F969-899E8EBEFBE0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:a16="http://schemas.microsoft.com/office/drawing/2014/main" xmlns="" id="{6987E643-FC92-45DD-DC40-1DA48F0CEC80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167C8979-6AD0-FD47-6BA1-79538948550C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20"/>
          <p:cNvSpPr>
            <a:spLocks noChangeArrowheads="1"/>
          </p:cNvSpPr>
          <p:nvPr/>
        </p:nvSpPr>
        <p:spPr bwMode="auto">
          <a:xfrm>
            <a:off x="770375" y="4055130"/>
            <a:ext cx="7570787" cy="45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zh-CN" sz="2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原来七年级</a:t>
            </a:r>
            <a:r>
              <a:rPr lang="en-US" sz="2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(2)</a:t>
            </a:r>
            <a:r>
              <a:rPr lang="zh-CN" sz="2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班有男生有</a:t>
            </a:r>
            <a:r>
              <a:rPr lang="en-US" altLang="zh-CN" sz="2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35</a:t>
            </a:r>
            <a:r>
              <a:rPr lang="zh-CN" sz="2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名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，则女生人数为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21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名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endParaRPr lang="zh-CN" altLang="en-US" sz="2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8341" y="1295536"/>
            <a:ext cx="759647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545349" y="1233382"/>
            <a:ext cx="7800975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0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若设</a:t>
            </a:r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原来七年级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(2)</a:t>
            </a:r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班有男生有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名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，则女生人数为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2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由题意得：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2297405" y="1778020"/>
            <a:ext cx="1616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+14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196315" y="2238395"/>
            <a:ext cx="3908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移项，得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=14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1180670" y="2692922"/>
            <a:ext cx="3908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=14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165483" y="3154311"/>
            <a:ext cx="3908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=7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151229" y="3568352"/>
            <a:ext cx="3908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=35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=21.</a:t>
            </a:r>
          </a:p>
        </p:txBody>
      </p:sp>
      <p:sp>
        <p:nvSpPr>
          <p:cNvPr id="53" name="云形标注 52"/>
          <p:cNvSpPr/>
          <p:nvPr/>
        </p:nvSpPr>
        <p:spPr>
          <a:xfrm>
            <a:off x="4911065" y="1666894"/>
            <a:ext cx="4341455" cy="2561039"/>
          </a:xfrm>
          <a:prstGeom prst="cloudCallout">
            <a:avLst>
              <a:gd name="adj1" fmla="val -77234"/>
              <a:gd name="adj2" fmla="val -1025"/>
            </a:avLst>
          </a:prstGeom>
          <a:solidFill>
            <a:srgbClr val="ECD9FF"/>
          </a:solidFill>
          <a:ln w="28575">
            <a:solidFill>
              <a:srgbClr val="00B05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本题是一个与上一问题相似的问题，关键是要认真分析出各个量之间的关系，学会类比，用上一个问题的方法模式解决此问题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25" name="任意多边形 1024"/>
          <p:cNvSpPr/>
          <p:nvPr/>
        </p:nvSpPr>
        <p:spPr>
          <a:xfrm>
            <a:off x="138405" y="-179685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1030" name="任意多边形 1029"/>
          <p:cNvSpPr/>
          <p:nvPr/>
        </p:nvSpPr>
        <p:spPr>
          <a:xfrm>
            <a:off x="1991970" y="2398415"/>
            <a:ext cx="2226945" cy="79121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5361"/>
          <p:cNvSpPr txBox="1">
            <a:spLocks noChangeArrowheads="1"/>
          </p:cNvSpPr>
          <p:nvPr/>
        </p:nvSpPr>
        <p:spPr bwMode="auto">
          <a:xfrm>
            <a:off x="892141" y="1073335"/>
            <a:ext cx="8072347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4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小郑的年龄比妈妈小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28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岁，今年妈妈的年龄正好是小郑的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,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小郑今年的年龄是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        )</a:t>
            </a:r>
            <a:endParaRPr lang="en-US" altLang="zh-CN" sz="24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4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   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B.8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  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C.9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D.10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4184196" y="1670784"/>
            <a:ext cx="57573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92141" y="2806056"/>
            <a:ext cx="8167621" cy="168424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分析：根据“表示同一个量的两个式子相等”列方程解决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问题，于是设小郑的年龄为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岁，则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+28=5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，则解得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=7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岁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选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任意多边形 1024"/>
          <p:cNvSpPr/>
          <p:nvPr/>
        </p:nvSpPr>
        <p:spPr>
          <a:xfrm>
            <a:off x="144071" y="25296"/>
            <a:ext cx="0" cy="0"/>
          </a:xfrm>
          <a:custGeom>
            <a:avLst/>
            <a:gdLst/>
            <a:ahLst/>
            <a:cxnLst/>
            <a:rect l="0" t="0" r="0" b="0"/>
            <a:pathLst/>
          </a:custGeom>
          <a:noFill/>
          <a:ln w="9525"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755576" y="915566"/>
            <a:ext cx="787717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．甲厂库存钢材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吨，每月用去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吨；乙厂库存钢材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吨，每月用去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吨．经过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个月，两厂剩余钢材相等，则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的值应为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        )</a:t>
            </a:r>
            <a:endParaRPr lang="en-US" altLang="zh-CN" sz="2400" b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      B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      C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      D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576" y="3087266"/>
            <a:ext cx="8600431" cy="168424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分析：题目中的相等关系是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——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个月后“甲厂库存钢材</a:t>
            </a:r>
          </a:p>
          <a:p>
            <a:pPr algn="l"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吨数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乙厂库存钢材吨数”，于是列方程得：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100-15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=82-9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</a:p>
          <a:p>
            <a:pPr algn="l"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则解得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=3.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选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B.</a:t>
            </a:r>
          </a:p>
        </p:txBody>
      </p:sp>
      <p:sp>
        <p:nvSpPr>
          <p:cNvPr id="131142" name="矩形 131141"/>
          <p:cNvSpPr/>
          <p:nvPr/>
        </p:nvSpPr>
        <p:spPr>
          <a:xfrm>
            <a:off x="2299418" y="2140871"/>
            <a:ext cx="386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11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059582"/>
            <a:ext cx="7825105" cy="1430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根据市场调查，某种消毒液的大瓶装（500g）和小瓶装（250g）的销售瓶数的比为2：5．已知每天生产这种消毒液22.5吨，这些消毒液应该分装_________大瓶．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49861" y="2571750"/>
            <a:ext cx="7789545" cy="235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解:设每份为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瓶，则大瓶销售了2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瓶，小瓶销售了5x瓶，根据题意得:2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×500+5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×250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22500000，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解得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10000，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所以大瓶销售了2×10000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20000瓶，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故答案是:20000.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5F431A5-63B4-4792-698E-3B2A40499AFB}"/>
              </a:ext>
            </a:extLst>
          </p:cNvPr>
          <p:cNvSpPr/>
          <p:nvPr/>
        </p:nvSpPr>
        <p:spPr>
          <a:xfrm>
            <a:off x="5364088" y="2028245"/>
            <a:ext cx="95410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20000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22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2" name="矩形 151561"/>
          <p:cNvSpPr/>
          <p:nvPr/>
        </p:nvSpPr>
        <p:spPr>
          <a:xfrm>
            <a:off x="683568" y="915566"/>
            <a:ext cx="8280920" cy="3900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．江南生态食品加工厂收购了一批质量为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千克的某种山货，根据市场需求对其进行粗加工和精加工处理．已知精加工的该种山货质量比粗加工的质量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倍还多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千克，求粗加工的该种山货质量．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解：设粗加工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千克，则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10000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2000.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答：粗加工的这种山货质量为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2000 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1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1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4525" y="887506"/>
            <a:ext cx="7854950" cy="1684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甲、乙、丙三位同学向贫困山区的希望小学捐赠图书，已知这三位同学捐赠图书册数的比是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∶8∶9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，如果他们共捐374本，那么这三位同学各捐书多少册？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5576" y="2547784"/>
            <a:ext cx="8058150" cy="235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解:设甲捐书5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本，则乙捐书8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本，丙捐书为9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根据题意，得5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+8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+9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=374,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解得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=17,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=85,8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=136,9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=153.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答：甲捐书85本，乙捐书136本，丙捐书为153本.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F62D9F9-F7F5-D393-8BB7-AF6CB31DCF7A}"/>
              </a:ext>
            </a:extLst>
          </p:cNvPr>
          <p:cNvSpPr txBox="1"/>
          <p:nvPr/>
        </p:nvSpPr>
        <p:spPr>
          <a:xfrm>
            <a:off x="683568" y="1272554"/>
            <a:ext cx="8460432" cy="2598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解一元一次方程的步骤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列方程解决实际问题的关键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分析清题目中的相等关系</a:t>
            </a:r>
            <a:r>
              <a:rPr lang="en-US" altLang="zh-CN" sz="28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遇比问题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设比中的一份为</a:t>
            </a:r>
            <a:r>
              <a:rPr lang="en-US" altLang="zh-CN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1059582"/>
            <a:ext cx="8346440" cy="1684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某人把360cm长的铁丝分成两段，每段分别做成一个正方形，已知两个正方形的边长之比是4︰5，则这两个正方形的边长分别是__________．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91160" y="1216660"/>
            <a:ext cx="874776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能够根据实际问题列出一元一次方程，进一步体会方程模型的作用及应用价值，培养学生的模型意识.</a:t>
            </a:r>
          </a:p>
          <a:p>
            <a:pPr>
              <a:lnSpc>
                <a:spcPct val="150000"/>
              </a:lnSpc>
            </a:pP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通过使学生经历观察、分析、探究、发现实际问题中相等关系的过程，感受方程思想的现实体现，培养学生的建模意识。</a:t>
            </a:r>
          </a:p>
          <a:p>
            <a:pPr>
              <a:lnSpc>
                <a:spcPct val="150000"/>
              </a:lnSpc>
            </a:pPr>
            <a:r>
              <a:rPr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通过探究实际问题与一元一次方程的关系，感受数学的应用价值，提高学生分析问题、解决问题的能力，培养学生的应用意识.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1347614"/>
            <a:ext cx="8346440" cy="28039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解：设边长较短的正方形的边长为4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，则边长较长的正方形的边长应为5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由题意，得4(4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)+4(5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360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解得：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因此，边长较短的正方形的边长为4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 4×10=40(cm)，边长较长的正方形的边长为5</a:t>
            </a:r>
            <a:r>
              <a:rPr lang="zh-CN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=5×10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50(cm).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故本题应依次填写:40cm，50cm.</a:t>
            </a:r>
          </a:p>
        </p:txBody>
      </p:sp>
    </p:spTree>
    <p:extLst>
      <p:ext uri="{BB962C8B-B14F-4D97-AF65-F5344CB8AC3E}">
        <p14:creationId xmlns:p14="http://schemas.microsoft.com/office/powerpoint/2010/main" val="302705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915566"/>
            <a:ext cx="820547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在一张普通的月历中，相邻三行里同一列的三个日期数之和能否为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？如果能，这三个数分别是多少？</a:t>
            </a:r>
          </a:p>
        </p:txBody>
      </p:sp>
      <p:sp>
        <p:nvSpPr>
          <p:cNvPr id="3" name="矩形 2"/>
          <p:cNvSpPr/>
          <p:nvPr/>
        </p:nvSpPr>
        <p:spPr>
          <a:xfrm>
            <a:off x="1008688" y="1745511"/>
            <a:ext cx="78803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解：设相邻三行里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一列的三个日期数分别为</a:t>
            </a:r>
            <a:endParaRPr kumimoji="0" lang="en-US" altLang="zh-CN" sz="24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-7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+7.</a:t>
            </a:r>
          </a:p>
        </p:txBody>
      </p:sp>
      <p:sp>
        <p:nvSpPr>
          <p:cNvPr id="4" name="矩形 3"/>
          <p:cNvSpPr/>
          <p:nvPr/>
        </p:nvSpPr>
        <p:spPr>
          <a:xfrm>
            <a:off x="1120131" y="2646894"/>
            <a:ext cx="752316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根据题意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–7</a:t>
            </a: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+7</a:t>
            </a: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=30.</a:t>
            </a:r>
          </a:p>
        </p:txBody>
      </p:sp>
      <p:sp>
        <p:nvSpPr>
          <p:cNvPr id="13" name="矩形 12"/>
          <p:cNvSpPr/>
          <p:nvPr/>
        </p:nvSpPr>
        <p:spPr>
          <a:xfrm>
            <a:off x="1378893" y="3179341"/>
            <a:ext cx="570865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kumimoji="0" lang="zh-CN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=10.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–7=3</a:t>
            </a:r>
            <a:r>
              <a:rPr kumimoji="0" lang="zh-CN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+7=17.</a:t>
            </a:r>
            <a:endParaRPr kumimoji="0" lang="zh-CN" altLang="zh-CN" sz="24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8371" y="3557801"/>
            <a:ext cx="7523163" cy="1130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所以相邻三行里同一列的三个日期数之和能为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30.</a:t>
            </a:r>
          </a:p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这三个数是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17.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090639"/>
            <a:ext cx="8456161" cy="148111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66700" algn="just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一个黑白足球的表面一共有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32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个皮块，其中有若干块黑色</a:t>
            </a:r>
          </a:p>
          <a:p>
            <a:pPr indent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五边形和白色六边形，黑、白皮块的数目之比为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，问黑</a:t>
            </a:r>
          </a:p>
          <a:p>
            <a:pPr indent="266700"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色皮块有多少？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4385" y="2787774"/>
            <a:ext cx="7890510" cy="1130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[分析]本题中利用皮块的总数作为相等关系列方程求解，即黑色皮块数+白色皮块数=32.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31640" y="1563638"/>
            <a:ext cx="6912768" cy="22382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解:设黑色皮块有3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个，则白色皮块有5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根据题意列方程:3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+5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=32,解得: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=4,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则黑色皮块有:3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=12个，白色皮块有:5</a:t>
            </a:r>
            <a:r>
              <a:rPr lang="zh-CN" altLang="en-US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20个.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答:黑色皮块有12个，白色皮块有20个.</a:t>
            </a:r>
          </a:p>
        </p:txBody>
      </p:sp>
    </p:spTree>
    <p:extLst>
      <p:ext uri="{BB962C8B-B14F-4D97-AF65-F5344CB8AC3E}">
        <p14:creationId xmlns:p14="http://schemas.microsoft.com/office/powerpoint/2010/main" val="233553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139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96" y="1275606"/>
            <a:ext cx="8388424" cy="2167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建立一元一次方程解决实际问题.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会将实际问题转化为数学问题，通过列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方程解决实际问题.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131590"/>
            <a:ext cx="8352928" cy="36894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en-US" alt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从前有一只狡猾的狐狸，它平时总喜欢捉弄小动物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有一天它遇见了老虎，狐狸说：“我发现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是可以一样大的，我这里有一个方程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-2=2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，等号两边同时加上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-2+2=2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-2+2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，即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等式两边同时除以</a:t>
            </a:r>
            <a:r>
              <a:rPr lang="en-US" sz="26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5=2.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”老虎瞪大了眼睛，听傻了</a:t>
            </a:r>
            <a:r>
              <a:rPr lang="en-US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sz="26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请你们想一想，狐狸说得对吗？为什么？</a:t>
            </a:r>
            <a:endParaRPr lang="zh-CN" altLang="en-US" sz="2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47040" y="942340"/>
            <a:ext cx="8250555" cy="11302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对于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方程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-2=2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，根据等式的性质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等号两边同时加上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，得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-2+2=2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-2+2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，即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=2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这一步是对的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AutoShape 23"/>
          <p:cNvSpPr/>
          <p:nvPr/>
        </p:nvSpPr>
        <p:spPr>
          <a:xfrm>
            <a:off x="4599305" y="2929890"/>
            <a:ext cx="4094480" cy="1057275"/>
          </a:xfrm>
          <a:prstGeom prst="cloudCallout">
            <a:avLst>
              <a:gd name="adj1" fmla="val -59769"/>
              <a:gd name="adj2" fmla="val -86324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你知道为什么吗？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1086803" y="2099628"/>
            <a:ext cx="7802880" cy="82994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对于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=2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等式两边同时除以</a:t>
            </a:r>
            <a:r>
              <a:rPr 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，得</a:t>
            </a:r>
            <a:r>
              <a:rPr 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5=2.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这一步是错误的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2FDA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681990" y="2587704"/>
            <a:ext cx="7834630" cy="121158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根据等式的性质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，等式两边同除以一个不为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的数，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结果仍相等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有可能为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，所以这样做是错误的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450533" y="3863658"/>
            <a:ext cx="7510389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对于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=2</a:t>
            </a:r>
            <a:r>
              <a:rPr 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应根据等式的性质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，移项得：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合并同类项得：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，系数化为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得：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=0.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1" grpId="0" bldLvl="0" animBg="1"/>
      <p:bldP spid="11" grpId="1" bldLvl="0" animBg="1"/>
      <p:bldP spid="12" grpId="0"/>
      <p:bldP spid="14" grpId="0" bldLvl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615406"/>
            <a:ext cx="8220710" cy="30276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35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一批商界人士在露天茶座聚会，他们先是两人一桌，服务员给每桌送上一瓶果汁，后来他们又改为三人一桌，服务员又给每桌送上一瓶葡萄酒，不久他们改坐成四人一桌，服务员再给每桌一瓶矿泉水．此外他们每人都要了一瓶可口可乐．聚会结束时服务员共收拾了</a:t>
            </a:r>
            <a:r>
              <a:rPr 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个空瓶．如果没人带走瓶子，那么聚会有几人参加？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D99C099-5516-E6C5-235E-7D21DEF9026C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64F7D367-EC6B-4140-ED67-4E29661FC711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2" name="圆角矩形 15">
                <a:extLst>
                  <a:ext uri="{FF2B5EF4-FFF2-40B4-BE49-F238E27FC236}">
                    <a16:creationId xmlns:a16="http://schemas.microsoft.com/office/drawing/2014/main" xmlns="" id="{C25D1460-483C-F161-AA77-5D5EE5A4A524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文本框 22">
                <a:extLst>
                  <a:ext uri="{FF2B5EF4-FFF2-40B4-BE49-F238E27FC236}">
                    <a16:creationId xmlns:a16="http://schemas.microsoft.com/office/drawing/2014/main" xmlns="" id="{0E00175B-0539-557A-D8B8-2EF2C50546F6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D6B2B72D-54E2-67E1-0480-4D283FDB4874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899592" y="1419622"/>
                <a:ext cx="8082280" cy="267900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分析</a:t>
                </a:r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:要求聚会有几人参加，就要先设出未知数,再根据题意列出等量关系,设共有</a:t>
                </a:r>
                <a:r>
                  <a:rPr lang="zh-CN" sz="2400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人参加，由题意得,一共要了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瓶果汁,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 瓶葡萄酒,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瓶矿泉水，</a:t>
                </a:r>
                <a:r>
                  <a:rPr lang="en-US" altLang="zh-CN" sz="2400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瓶可口可乐，即:</a:t>
                </a:r>
                <a:r>
                  <a:rPr 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空瓶子数为各类饮料瓶子数之和</a:t>
                </a:r>
                <a:r>
                  <a:rPr 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，由这个等量关系，列出方程求解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.</a:t>
                </a: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419622"/>
                <a:ext cx="8082280" cy="2679003"/>
              </a:xfrm>
              <a:prstGeom prst="rect">
                <a:avLst/>
              </a:prstGeom>
              <a:blipFill>
                <a:blip r:embed="rId2"/>
                <a:stretch>
                  <a:fillRect l="-1208" b="-47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35696" y="2787774"/>
            <a:ext cx="4171315" cy="12225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解得: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=24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答:这次聚会共有24人参加.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文本框 99"/>
              <p:cNvSpPr txBox="1"/>
              <p:nvPr/>
            </p:nvSpPr>
            <p:spPr>
              <a:xfrm>
                <a:off x="971600" y="1347614"/>
                <a:ext cx="8250555" cy="156671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解：解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设这次聚会共有</a:t>
                </a:r>
                <a:r>
                  <a:rPr lang="en-US" sz="2800" b="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人参加，由题意得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:</a:t>
                </a:r>
                <a:endParaRPr lang="zh-CN" altLang="en-US" sz="28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altLang="en-US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                  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x+</a:t>
                </a:r>
                <a:r>
                  <a:rPr lang="en-US" altLang="zh-CN" sz="28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8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ar-AE" altLang="zh-CN" sz="28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ar-AE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+</a:t>
                </a:r>
                <a:r>
                  <a:rPr lang="ar-AE" altLang="zh-CN" sz="28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8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ar-AE" altLang="zh-CN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+</a:t>
                </a:r>
                <a:r>
                  <a:rPr lang="ar-AE" altLang="zh-CN" sz="28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8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  <m:t>4</m:t>
                        </m:r>
                      </m:den>
                    </m:f>
                  </m:oMath>
                </a14:m>
                <a:r>
                  <a:rPr lang="ar-AE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ar-AE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50</a:t>
                </a:r>
                <a:endParaRPr lang="ar-AE" sz="28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347614"/>
                <a:ext cx="8250555" cy="1566711"/>
              </a:xfrm>
              <a:prstGeom prst="rect">
                <a:avLst/>
              </a:prstGeom>
              <a:blipFill>
                <a:blip r:embed="rId3"/>
                <a:stretch>
                  <a:fillRect l="-1477" b="-3891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455148"/>
            <a:ext cx="7979410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zh-CN" sz="2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：某制药厂制造一批药品，如用旧工艺，则废水排量要比环保限制的最大量还多200 t；如用新工艺，则废水排量比环保限制的最大量少100 t.新、旧工艺的废水排量之比为2∶5，两种工艺的废水排量各是多少？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4283968" y="3056079"/>
            <a:ext cx="4608512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思考：</a:t>
            </a: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①如何设未知数？</a:t>
            </a: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②你能找到等量关系吗？</a:t>
            </a:r>
          </a:p>
        </p:txBody>
      </p: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1043608" y="4128376"/>
            <a:ext cx="7251700" cy="55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70C0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旧工艺废水排量</a:t>
            </a:r>
            <a:r>
              <a:rPr lang="en-US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200</a:t>
            </a:r>
            <a:r>
              <a:rPr lang="zh-CN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吨</a:t>
            </a:r>
            <a:r>
              <a:rPr lang="en-US" altLang="zh-CN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新工艺排水量</a:t>
            </a:r>
            <a:r>
              <a:rPr lang="en-US" altLang="zh-CN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+100</a:t>
            </a:r>
            <a:r>
              <a:rPr lang="zh-CN" altLang="en-US" sz="2800" noProof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吨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79E07C6-FB85-6E0B-94C4-513CCAD24274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572551FD-B7B7-F32E-5356-9E896B545CFB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:a16="http://schemas.microsoft.com/office/drawing/2014/main" xmlns="" id="{E337B603-6662-EEA5-C718-E04BE54B361C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:a16="http://schemas.microsoft.com/office/drawing/2014/main" xmlns="" id="{088309EE-BE89-F054-C8E5-7C6B5BA4CFC5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7DE6EE24-4947-FE66-A15A-8C2AB33FC8FF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5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1903</Words>
  <Application>Microsoft Office PowerPoint</Application>
  <PresentationFormat>全屏显示(16:9)</PresentationFormat>
  <Paragraphs>108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宋体</vt:lpstr>
      <vt:lpstr>隶书</vt:lpstr>
      <vt:lpstr>仿宋</vt:lpstr>
      <vt:lpstr>Calibri</vt:lpstr>
      <vt:lpstr>黑体</vt:lpstr>
      <vt:lpstr>楷体</vt:lpstr>
      <vt:lpstr>Cambria Math</vt:lpstr>
      <vt:lpstr>Times New Roman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798</cp:revision>
  <dcterms:created xsi:type="dcterms:W3CDTF">2023-10-19T08:02:00Z</dcterms:created>
  <dcterms:modified xsi:type="dcterms:W3CDTF">2024-08-21T03:53:46Z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